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75" r:id="rId2"/>
    <p:sldId id="374" r:id="rId3"/>
    <p:sldId id="378" r:id="rId4"/>
    <p:sldId id="381" r:id="rId5"/>
    <p:sldId id="383" r:id="rId6"/>
    <p:sldId id="387" r:id="rId7"/>
    <p:sldId id="39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14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FB4A81-2FF7-48CA-ADFD-D29F018B5848}" type="datetimeFigureOut">
              <a:rPr lang="zh-CN" altLang="en-US" smtClean="0"/>
              <a:t>2024-09-20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52EE-03BF-4D60-A0CA-6480187925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47.113.148.6/gisProject/" TargetMode="External"/><Relationship Id="rId2" Type="http://schemas.openxmlformats.org/officeDocument/2006/relationships/hyperlink" Target="http://47.113.148.6/official-website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2596736" y="1400360"/>
            <a:ext cx="9357974" cy="5274848"/>
            <a:chOff x="2803421" y="1400360"/>
            <a:chExt cx="9357974" cy="5274848"/>
          </a:xfrm>
        </p:grpSpPr>
        <p:sp>
          <p:nvSpPr>
            <p:cNvPr id="33" name="文本框 32"/>
            <p:cNvSpPr txBox="1"/>
            <p:nvPr/>
          </p:nvSpPr>
          <p:spPr>
            <a:xfrm rot="21287467">
              <a:off x="2803421" y="1542627"/>
              <a:ext cx="23134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600" dirty="0">
                <a:ln w="31750"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226032" y="1459762"/>
              <a:ext cx="18473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6600" dirty="0">
                <a:ln w="31750"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584280" y="1849330"/>
              <a:ext cx="18473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6600" dirty="0">
                <a:ln w="31750"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653722">
              <a:off x="7942527" y="1400360"/>
              <a:ext cx="18473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6600" dirty="0">
                <a:ln w="31750"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590092" y="6028877"/>
              <a:ext cx="7571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600" dirty="0">
                  <a:ln>
                    <a:solidFill>
                      <a:schemeClr val="bg1"/>
                    </a:solidFill>
                  </a:ln>
                  <a:solidFill>
                    <a:srgbClr val="03234C"/>
                  </a:solidFill>
                  <a:latin typeface="汉仪悠然体简" panose="00020600040101010101" pitchFamily="18" charset="-122"/>
                  <a:ea typeface="汉仪悠然体简" panose="00020600040101010101" pitchFamily="18" charset="-122"/>
                </a:rPr>
                <a:t>组员：丁峥、覃艺明、于梓萱、周昊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10322" y="4080434"/>
              <a:ext cx="1847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kumimoji="0" lang="zh-CN" altLang="en-US" sz="360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rgbClr val="03234C"/>
                </a:solidFill>
                <a:effectLst/>
                <a:uLnTx/>
                <a:uFillTx/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FCCCA99-9A99-4B31-8752-C6F719480250}"/>
              </a:ext>
            </a:extLst>
          </p:cNvPr>
          <p:cNvSpPr txBox="1"/>
          <p:nvPr/>
        </p:nvSpPr>
        <p:spPr>
          <a:xfrm>
            <a:off x="2296058" y="1687158"/>
            <a:ext cx="7784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汉仪悠然体简" panose="00020600040101010101" pitchFamily="18" charset="-122"/>
              </a:rPr>
              <a:t>地理信息系统设计第十四组</a:t>
            </a:r>
            <a:endParaRPr lang="en-US" altLang="zh-CN" sz="4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黑体" panose="02010609060101010101" pitchFamily="49" charset="-122"/>
              <a:ea typeface="汉仪悠然体简" panose="00020600040101010101" pitchFamily="18" charset="-122"/>
            </a:endParaRPr>
          </a:p>
          <a:p>
            <a:pPr algn="r"/>
            <a:endParaRPr lang="en-US" altLang="zh-CN" sz="2400" dirty="0">
              <a:ln>
                <a:solidFill>
                  <a:schemeClr val="bg1"/>
                </a:solidFill>
              </a:ln>
              <a:solidFill>
                <a:srgbClr val="03234C"/>
              </a:solidFill>
              <a:latin typeface="黑体" panose="02010609060101010101" pitchFamily="49" charset="-122"/>
              <a:ea typeface="汉仪悠然体简" panose="00020600040101010101" pitchFamily="18" charset="-122"/>
            </a:endParaRPr>
          </a:p>
          <a:p>
            <a:pPr algn="r"/>
            <a:r>
              <a:rPr lang="en-US" altLang="zh-CN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汉仪悠然体简" panose="00020600040101010101" pitchFamily="18" charset="-122"/>
              </a:rPr>
              <a:t>--</a:t>
            </a:r>
            <a:r>
              <a:rPr lang="zh-CN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汉仪悠然体简" panose="00020600040101010101" pitchFamily="18" charset="-122"/>
              </a:rPr>
              <a:t>开源</a:t>
            </a:r>
            <a:r>
              <a:rPr lang="en-US" altLang="zh-CN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汉仪悠然体简" panose="00020600040101010101" pitchFamily="18" charset="-122"/>
              </a:rPr>
              <a:t>GIS</a:t>
            </a:r>
            <a:r>
              <a:rPr lang="zh-CN" altLang="en-US" sz="2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黑体" panose="02010609060101010101" pitchFamily="49" charset="-122"/>
                <a:ea typeface="汉仪悠然体简" panose="00020600040101010101" pitchFamily="18" charset="-122"/>
              </a:rPr>
              <a:t>代码模块功能展示平台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316696-150B-44A3-AE94-A97B8A85074F}"/>
              </a:ext>
            </a:extLst>
          </p:cNvPr>
          <p:cNvSpPr txBox="1"/>
          <p:nvPr/>
        </p:nvSpPr>
        <p:spPr>
          <a:xfrm>
            <a:off x="9000055" y="525540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n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答辩：覃艺明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8" b="58519"/>
          <a:stretch>
            <a:fillRect/>
          </a:stretch>
        </p:blipFill>
        <p:spPr bwMode="auto">
          <a:xfrm>
            <a:off x="1" y="0"/>
            <a:ext cx="4354286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9" t="37843" r="-71" b="-105"/>
          <a:stretch>
            <a:fillRect/>
          </a:stretch>
        </p:blipFill>
        <p:spPr bwMode="auto">
          <a:xfrm>
            <a:off x="8084457" y="2588080"/>
            <a:ext cx="4107543" cy="42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: 形状 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gradFill flip="none" rotWithShape="1">
            <a:gsLst>
              <a:gs pos="61000">
                <a:srgbClr val="03234C">
                  <a:alpha val="95000"/>
                </a:srgbClr>
              </a:gs>
              <a:gs pos="100000">
                <a:srgbClr val="0323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210822" y="806889"/>
            <a:ext cx="9178311" cy="4352663"/>
            <a:chOff x="1296711" y="648139"/>
            <a:chExt cx="9178311" cy="4352663"/>
          </a:xfrm>
        </p:grpSpPr>
        <p:grpSp>
          <p:nvGrpSpPr>
            <p:cNvPr id="11" name="组合 10"/>
            <p:cNvGrpSpPr/>
            <p:nvPr/>
          </p:nvGrpSpPr>
          <p:grpSpPr>
            <a:xfrm>
              <a:off x="1296711" y="2496778"/>
              <a:ext cx="9178311" cy="2504024"/>
              <a:chOff x="1253172" y="2369778"/>
              <a:chExt cx="9178311" cy="2504024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253172" y="2369778"/>
                <a:ext cx="3871021" cy="862287"/>
                <a:chOff x="1448779" y="2241868"/>
                <a:chExt cx="3871021" cy="862287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2269910" y="2377966"/>
                  <a:ext cx="3049890" cy="652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0000"/>
                    </a:lnSpc>
                    <a:defRPr sz="2800" b="1" spc="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sz="3200" b="0" dirty="0">
                      <a:solidFill>
                        <a:schemeClr val="bg1"/>
                      </a:solidFill>
                      <a:latin typeface="汉仪悠然体简" panose="00020600040101010101" pitchFamily="18" charset="-122"/>
                      <a:ea typeface="汉仪悠然体简" panose="00020600040101010101" pitchFamily="18" charset="-122"/>
                    </a:rPr>
                    <a:t>分工</a:t>
                  </a: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1448779" y="2241868"/>
                  <a:ext cx="1160396" cy="862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0000"/>
                    </a:lnSpc>
                    <a:defRPr sz="2800" b="1" spc="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en-US" altLang="zh-CN" sz="4400" b="0">
                      <a:solidFill>
                        <a:schemeClr val="bg1"/>
                      </a:solidFill>
                      <a:latin typeface="汉仪悠然体简" panose="00020600040101010101" pitchFamily="18" charset="-122"/>
                      <a:ea typeface="汉仪悠然体简" panose="00020600040101010101" pitchFamily="18" charset="-122"/>
                    </a:rPr>
                    <a:t>01</a:t>
                  </a:r>
                  <a:endParaRPr lang="zh-CN" altLang="en-US" sz="4400" b="0" dirty="0">
                    <a:solidFill>
                      <a:schemeClr val="bg1"/>
                    </a:solidFill>
                    <a:latin typeface="汉仪悠然体简" panose="00020600040101010101" pitchFamily="18" charset="-122"/>
                    <a:ea typeface="汉仪悠然体简" panose="00020600040101010101" pitchFamily="18" charset="-122"/>
                  </a:endParaRPr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1253172" y="4011515"/>
                <a:ext cx="3871021" cy="862287"/>
                <a:chOff x="1448779" y="2279576"/>
                <a:chExt cx="3871021" cy="862287"/>
              </a:xfrm>
            </p:grpSpPr>
            <p:sp>
              <p:nvSpPr>
                <p:cNvPr id="23" name="文本框 22"/>
                <p:cNvSpPr txBox="1"/>
                <p:nvPr/>
              </p:nvSpPr>
              <p:spPr>
                <a:xfrm>
                  <a:off x="2269910" y="2377966"/>
                  <a:ext cx="3049890" cy="6522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0000"/>
                    </a:lnSpc>
                    <a:defRPr sz="2800" b="1" spc="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sz="3200" b="0" dirty="0">
                      <a:solidFill>
                        <a:schemeClr val="bg1"/>
                      </a:solidFill>
                      <a:latin typeface="汉仪悠然体简" panose="00020600040101010101" pitchFamily="18" charset="-122"/>
                      <a:ea typeface="汉仪悠然体简" panose="00020600040101010101" pitchFamily="18" charset="-122"/>
                    </a:rPr>
                    <a:t>项目优势</a:t>
                  </a:r>
                </a:p>
              </p:txBody>
            </p:sp>
            <p:sp>
              <p:nvSpPr>
                <p:cNvPr id="25" name="文本框 24"/>
                <p:cNvSpPr txBox="1"/>
                <p:nvPr/>
              </p:nvSpPr>
              <p:spPr>
                <a:xfrm>
                  <a:off x="1448779" y="2279576"/>
                  <a:ext cx="1160396" cy="862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0000"/>
                    </a:lnSpc>
                    <a:defRPr sz="2800" b="1" spc="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en-US" altLang="zh-CN" sz="4400" b="0">
                      <a:solidFill>
                        <a:schemeClr val="bg1"/>
                      </a:solidFill>
                      <a:latin typeface="汉仪悠然体简" panose="00020600040101010101" pitchFamily="18" charset="-122"/>
                      <a:ea typeface="汉仪悠然体简" panose="00020600040101010101" pitchFamily="18" charset="-122"/>
                    </a:rPr>
                    <a:t>03</a:t>
                  </a:r>
                  <a:endParaRPr lang="zh-CN" altLang="en-US" sz="4400" b="0" dirty="0">
                    <a:solidFill>
                      <a:schemeClr val="bg1"/>
                    </a:solidFill>
                    <a:latin typeface="汉仪悠然体简" panose="00020600040101010101" pitchFamily="18" charset="-122"/>
                    <a:ea typeface="汉仪悠然体简" panose="00020600040101010101" pitchFamily="18" charset="-122"/>
                  </a:endParaRPr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6560462" y="2369778"/>
                <a:ext cx="3871021" cy="862287"/>
                <a:chOff x="1448779" y="2241868"/>
                <a:chExt cx="3871021" cy="862287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2269910" y="2377966"/>
                  <a:ext cx="3049890" cy="6331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0000"/>
                    </a:lnSpc>
                    <a:defRPr sz="2800" b="1" spc="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zh-CN" altLang="en-US" sz="3200" b="0" dirty="0">
                      <a:solidFill>
                        <a:schemeClr val="bg1"/>
                      </a:solidFill>
                      <a:latin typeface="汉仪悠然体简" panose="00020600040101010101" pitchFamily="18" charset="-122"/>
                      <a:ea typeface="汉仪悠然体简" panose="00020600040101010101" pitchFamily="18" charset="-122"/>
                    </a:rPr>
                    <a:t>项目介绍</a:t>
                  </a: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1448779" y="2241868"/>
                  <a:ext cx="1160396" cy="862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lnSpc>
                      <a:spcPct val="120000"/>
                    </a:lnSpc>
                    <a:defRPr sz="2800" b="1" spc="200">
                      <a:solidFill>
                        <a:srgbClr val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r>
                    <a:rPr lang="en-US" altLang="zh-CN" sz="4400" b="0">
                      <a:solidFill>
                        <a:schemeClr val="bg1"/>
                      </a:solidFill>
                      <a:latin typeface="汉仪悠然体简" panose="00020600040101010101" pitchFamily="18" charset="-122"/>
                      <a:ea typeface="汉仪悠然体简" panose="00020600040101010101" pitchFamily="18" charset="-122"/>
                    </a:rPr>
                    <a:t>02</a:t>
                  </a:r>
                  <a:endParaRPr lang="zh-CN" altLang="en-US" sz="4400" b="0" dirty="0">
                    <a:solidFill>
                      <a:schemeClr val="bg1"/>
                    </a:solidFill>
                    <a:latin typeface="汉仪悠然体简" panose="00020600040101010101" pitchFamily="18" charset="-122"/>
                    <a:ea typeface="汉仪悠然体简" panose="00020600040101010101" pitchFamily="18" charset="-122"/>
                  </a:endParaRPr>
                </a:p>
              </p:txBody>
            </p:sp>
          </p:grpSp>
        </p:grpSp>
        <p:sp>
          <p:nvSpPr>
            <p:cNvPr id="12" name="文本框 11"/>
            <p:cNvSpPr txBox="1"/>
            <p:nvPr/>
          </p:nvSpPr>
          <p:spPr>
            <a:xfrm>
              <a:off x="4519654" y="648139"/>
              <a:ext cx="332447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>
                  <a:solidFill>
                    <a:schemeClr val="bg1"/>
                  </a:solidFill>
                  <a:latin typeface="汉仪悠然体简" panose="00020600040101010101" pitchFamily="18" charset="-122"/>
                  <a:ea typeface="汉仪悠然体简" panose="00020600040101010101" pitchFamily="18" charset="-122"/>
                </a:rPr>
                <a:t>目录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76498" y="221799"/>
            <a:ext cx="3049890" cy="51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分工</a:t>
            </a:r>
          </a:p>
        </p:txBody>
      </p:sp>
      <p:sp>
        <p:nvSpPr>
          <p:cNvPr id="9" name="矩形 8"/>
          <p:cNvSpPr/>
          <p:nvPr/>
        </p:nvSpPr>
        <p:spPr>
          <a:xfrm>
            <a:off x="3993578" y="3824026"/>
            <a:ext cx="195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架构师</a:t>
            </a:r>
          </a:p>
        </p:txBody>
      </p:sp>
      <p:sp>
        <p:nvSpPr>
          <p:cNvPr id="10" name="矩形 9"/>
          <p:cNvSpPr/>
          <p:nvPr/>
        </p:nvSpPr>
        <p:spPr>
          <a:xfrm>
            <a:off x="3700498" y="4214436"/>
            <a:ext cx="2537968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环境配置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项目部署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代码实现</a:t>
            </a:r>
          </a:p>
        </p:txBody>
      </p:sp>
      <p:sp>
        <p:nvSpPr>
          <p:cNvPr id="11" name="矩形 10"/>
          <p:cNvSpPr/>
          <p:nvPr/>
        </p:nvSpPr>
        <p:spPr>
          <a:xfrm>
            <a:off x="6733631" y="3857132"/>
            <a:ext cx="195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代码编写</a:t>
            </a:r>
          </a:p>
        </p:txBody>
      </p:sp>
      <p:sp>
        <p:nvSpPr>
          <p:cNvPr id="12" name="矩形 11"/>
          <p:cNvSpPr/>
          <p:nvPr/>
        </p:nvSpPr>
        <p:spPr>
          <a:xfrm>
            <a:off x="6440551" y="4272966"/>
            <a:ext cx="2537968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代码实现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系统计划书编写</a:t>
            </a:r>
          </a:p>
        </p:txBody>
      </p:sp>
      <p:sp>
        <p:nvSpPr>
          <p:cNvPr id="13" name="矩形 12"/>
          <p:cNvSpPr/>
          <p:nvPr/>
        </p:nvSpPr>
        <p:spPr>
          <a:xfrm>
            <a:off x="9435182" y="3844151"/>
            <a:ext cx="195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代码编写</a:t>
            </a:r>
          </a:p>
        </p:txBody>
      </p:sp>
      <p:sp>
        <p:nvSpPr>
          <p:cNvPr id="14" name="矩形 13"/>
          <p:cNvSpPr/>
          <p:nvPr/>
        </p:nvSpPr>
        <p:spPr>
          <a:xfrm>
            <a:off x="9106313" y="4290348"/>
            <a:ext cx="2537968" cy="62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代码实现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制作</a:t>
            </a:r>
          </a:p>
        </p:txBody>
      </p:sp>
      <p:sp>
        <p:nvSpPr>
          <p:cNvPr id="15" name="矩形 14"/>
          <p:cNvSpPr/>
          <p:nvPr/>
        </p:nvSpPr>
        <p:spPr>
          <a:xfrm>
            <a:off x="1226032" y="3818539"/>
            <a:ext cx="1951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数据处理</a:t>
            </a:r>
          </a:p>
        </p:txBody>
      </p:sp>
      <p:sp>
        <p:nvSpPr>
          <p:cNvPr id="16" name="矩形 15"/>
          <p:cNvSpPr/>
          <p:nvPr/>
        </p:nvSpPr>
        <p:spPr>
          <a:xfrm>
            <a:off x="930185" y="4220140"/>
            <a:ext cx="2537968" cy="90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、石大遥感数据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ENVI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处理数据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QGIS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处理数据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8" t="66947" r="31553" b="19832"/>
          <a:stretch>
            <a:fillRect/>
          </a:stretch>
        </p:blipFill>
        <p:spPr bwMode="auto">
          <a:xfrm>
            <a:off x="1380618" y="2114725"/>
            <a:ext cx="1642636" cy="17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8" t="66947" r="31553" b="19832"/>
          <a:stretch>
            <a:fillRect/>
          </a:stretch>
        </p:blipFill>
        <p:spPr bwMode="auto">
          <a:xfrm>
            <a:off x="4140470" y="2114725"/>
            <a:ext cx="1642636" cy="17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8" t="66947" r="31553" b="19832"/>
          <a:stretch>
            <a:fillRect/>
          </a:stretch>
        </p:blipFill>
        <p:spPr bwMode="auto">
          <a:xfrm>
            <a:off x="6915710" y="2114725"/>
            <a:ext cx="1642636" cy="17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8" t="66947" r="31553" b="19832"/>
          <a:stretch>
            <a:fillRect/>
          </a:stretch>
        </p:blipFill>
        <p:spPr bwMode="auto">
          <a:xfrm>
            <a:off x="9683256" y="2114725"/>
            <a:ext cx="1642636" cy="17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580549-C2FC-4EE5-A8B2-F988F4370ADC}"/>
              </a:ext>
            </a:extLst>
          </p:cNvPr>
          <p:cNvSpPr txBox="1"/>
          <p:nvPr/>
        </p:nvSpPr>
        <p:spPr>
          <a:xfrm>
            <a:off x="1468699" y="248602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丁峥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D3EBA3-C335-41DF-928A-86D1313A5C26}"/>
              </a:ext>
            </a:extLst>
          </p:cNvPr>
          <p:cNvSpPr txBox="1"/>
          <p:nvPr/>
        </p:nvSpPr>
        <p:spPr>
          <a:xfrm>
            <a:off x="3978189" y="248602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覃艺明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CB8CE3-3B55-4B7D-9A09-62775DF23005}"/>
              </a:ext>
            </a:extLst>
          </p:cNvPr>
          <p:cNvSpPr txBox="1"/>
          <p:nvPr/>
        </p:nvSpPr>
        <p:spPr>
          <a:xfrm>
            <a:off x="9770003" y="240067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6893176-BB0D-4049-ABD8-3AACFEDEC082}"/>
              </a:ext>
            </a:extLst>
          </p:cNvPr>
          <p:cNvSpPr txBox="1"/>
          <p:nvPr/>
        </p:nvSpPr>
        <p:spPr>
          <a:xfrm>
            <a:off x="6733631" y="249490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于梓萱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385529" y="56418"/>
            <a:ext cx="4786958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600" b="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项目介绍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9932BD-0E59-4760-A60F-E0D7CD4BA058}"/>
              </a:ext>
            </a:extLst>
          </p:cNvPr>
          <p:cNvSpPr txBox="1"/>
          <p:nvPr/>
        </p:nvSpPr>
        <p:spPr>
          <a:xfrm>
            <a:off x="355817" y="2774362"/>
            <a:ext cx="11594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语言：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TypeScript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glsl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HTML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CSS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框架：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Cesium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Vue(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都是最新版本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)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构建工具：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vite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代码协作：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仓库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编辑器：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vscode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三方库：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ElementPlus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echats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pinia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d3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axios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highlight.js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设计模式：工厂模式、观察者模式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地图瓦片服务发布：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Nginx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数据处理：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QGIS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ENVI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cesiumLab</a:t>
            </a:r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部署：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Linux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云服务器，阿里云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ECS</a:t>
            </a:r>
            <a:r>
              <a:rPr lang="zh-CN" altLang="en-US" sz="24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实例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03084BB-0CE4-4144-98B7-D2D70E11E1AE}"/>
              </a:ext>
            </a:extLst>
          </p:cNvPr>
          <p:cNvSpPr txBox="1"/>
          <p:nvPr/>
        </p:nvSpPr>
        <p:spPr>
          <a:xfrm>
            <a:off x="355817" y="982895"/>
            <a:ext cx="115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项目介绍地址：</a:t>
            </a:r>
            <a:r>
              <a:rPr lang="en-US" altLang="zh-CN" sz="3200" u="sng" dirty="0">
                <a:solidFill>
                  <a:srgbClr val="FF0000"/>
                </a:solidFill>
                <a:ea typeface="黑体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http://47.113.148.6/official-website/</a:t>
            </a:r>
            <a:endParaRPr lang="en-US" altLang="zh-CN" sz="3200" u="sng" dirty="0">
              <a:solidFill>
                <a:srgbClr val="FF0000"/>
              </a:solidFill>
              <a:ea typeface="黑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项目浏览地址：</a:t>
            </a:r>
            <a:r>
              <a:rPr lang="en-US" altLang="zh-CN" sz="3200" u="sng" dirty="0">
                <a:solidFill>
                  <a:srgbClr val="FF0000"/>
                </a:solidFill>
                <a:ea typeface="黑体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http://47.113.148.6/gisProject/</a:t>
            </a:r>
            <a:endParaRPr lang="en-US" altLang="zh-CN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GitHub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开源仓库：</a:t>
            </a:r>
            <a:r>
              <a:rPr lang="en-US" altLang="zh-CN" sz="2800" dirty="0">
                <a:solidFill>
                  <a:schemeClr val="bg1"/>
                </a:solidFill>
                <a:latin typeface="Consolas" panose="020B0609020204030204" pitchFamily="49" charset="0"/>
                <a:ea typeface="黑体" panose="02010609060101010101" pitchFamily="49" charset="-122"/>
              </a:rPr>
              <a:t>https://github.com/qaqtom/YiMing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34542" y="211174"/>
            <a:ext cx="3049890" cy="835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4400" b="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项目优势</a:t>
            </a:r>
          </a:p>
        </p:txBody>
      </p:sp>
      <p:sp>
        <p:nvSpPr>
          <p:cNvPr id="8" name="椭圆 7"/>
          <p:cNvSpPr/>
          <p:nvPr/>
        </p:nvSpPr>
        <p:spPr>
          <a:xfrm>
            <a:off x="1315845" y="1933433"/>
            <a:ext cx="1650380" cy="16503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952488" y="1904407"/>
            <a:ext cx="1650380" cy="16503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589131" y="1875381"/>
            <a:ext cx="1650380" cy="16503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225775" y="1857633"/>
            <a:ext cx="1650380" cy="16503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6851" y="3759867"/>
            <a:ext cx="2341755" cy="419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响应式布局</a:t>
            </a:r>
            <a:endParaRPr kumimoji="1"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23746" y="3772306"/>
            <a:ext cx="2903513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Vue</a:t>
            </a:r>
            <a:r>
              <a:rPr kumimoji="1"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Cesium</a:t>
            </a:r>
            <a:r>
              <a:rPr kumimoji="1"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Typescript</a:t>
            </a:r>
            <a:r>
              <a:rPr kumimoji="1"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都是最新版本</a:t>
            </a:r>
          </a:p>
        </p:txBody>
      </p:sp>
      <p:sp>
        <p:nvSpPr>
          <p:cNvPr id="27" name="矩形 26"/>
          <p:cNvSpPr/>
          <p:nvPr/>
        </p:nvSpPr>
        <p:spPr>
          <a:xfrm>
            <a:off x="6369015" y="3820486"/>
            <a:ext cx="2341755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库函数按需引入，减少打包体积</a:t>
            </a:r>
          </a:p>
        </p:txBody>
      </p:sp>
      <p:sp>
        <p:nvSpPr>
          <p:cNvPr id="30" name="矩形 29"/>
          <p:cNvSpPr/>
          <p:nvPr/>
        </p:nvSpPr>
        <p:spPr>
          <a:xfrm>
            <a:off x="8987955" y="3790933"/>
            <a:ext cx="2341755" cy="1139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采用工厂模式、观察者模式，易于他人学习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B5C11C-B1A0-4CF7-8D8D-ED9F396855DF}"/>
              </a:ext>
            </a:extLst>
          </p:cNvPr>
          <p:cNvSpPr txBox="1"/>
          <p:nvPr/>
        </p:nvSpPr>
        <p:spPr>
          <a:xfrm>
            <a:off x="1767193" y="2456145"/>
            <a:ext cx="869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27FC7D-20E6-4276-9BF2-21BC8E9580A7}"/>
              </a:ext>
            </a:extLst>
          </p:cNvPr>
          <p:cNvSpPr txBox="1"/>
          <p:nvPr/>
        </p:nvSpPr>
        <p:spPr>
          <a:xfrm>
            <a:off x="4440777" y="2344876"/>
            <a:ext cx="869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二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E66FA70-10A8-4B74-AD89-F90B5BCCCACE}"/>
              </a:ext>
            </a:extLst>
          </p:cNvPr>
          <p:cNvSpPr txBox="1"/>
          <p:nvPr/>
        </p:nvSpPr>
        <p:spPr>
          <a:xfrm>
            <a:off x="7040481" y="2353487"/>
            <a:ext cx="869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144A3E-5E4A-4507-B2BA-243799F5A63E}"/>
              </a:ext>
            </a:extLst>
          </p:cNvPr>
          <p:cNvSpPr txBox="1"/>
          <p:nvPr/>
        </p:nvSpPr>
        <p:spPr>
          <a:xfrm>
            <a:off x="9724109" y="2353486"/>
            <a:ext cx="869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576498" y="221799"/>
            <a:ext cx="3049890" cy="51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800" b="1" spc="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400" b="0" dirty="0">
                <a:solidFill>
                  <a:schemeClr val="bg1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响应式布局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869EC3-C3A5-459C-9AD1-9F21AD0A1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89" y="1719328"/>
            <a:ext cx="6745599" cy="3196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0043D7-F1C1-4F38-B8A6-3F8BF950E7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solidFill>
            <a:srgbClr val="0323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0" name="任意多边形: 形状 19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810000 h 6858000"/>
              <a:gd name="connsiteX3" fmla="*/ 12192000 w 12192000"/>
              <a:gd name="connsiteY3" fmla="*/ 4114800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4114800 h 6858000"/>
              <a:gd name="connsiteX7" fmla="*/ 0 w 12192000"/>
              <a:gd name="connsiteY7" fmla="*/ 3810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810000"/>
                </a:lnTo>
                <a:lnTo>
                  <a:pt x="12192000" y="411480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114800"/>
                </a:lnTo>
                <a:lnTo>
                  <a:pt x="0" y="3810000"/>
                </a:lnTo>
                <a:close/>
              </a:path>
            </a:pathLst>
          </a:custGeom>
          <a:gradFill flip="none" rotWithShape="1">
            <a:gsLst>
              <a:gs pos="31000">
                <a:srgbClr val="03234C">
                  <a:alpha val="95000"/>
                </a:srgbClr>
              </a:gs>
              <a:gs pos="100000">
                <a:srgbClr val="03234C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2660236" y="1400360"/>
            <a:ext cx="6731098" cy="3095848"/>
            <a:chOff x="2866921" y="1400360"/>
            <a:chExt cx="6731098" cy="3095848"/>
          </a:xfrm>
        </p:grpSpPr>
        <p:sp>
          <p:nvSpPr>
            <p:cNvPr id="33" name="文本框 32"/>
            <p:cNvSpPr txBox="1"/>
            <p:nvPr/>
          </p:nvSpPr>
          <p:spPr>
            <a:xfrm rot="21287467">
              <a:off x="2866921" y="1542627"/>
              <a:ext cx="23134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600">
                  <a:ln w="31750">
                    <a:solidFill>
                      <a:schemeClr val="bg1"/>
                    </a:solidFill>
                  </a:ln>
                  <a:solidFill>
                    <a:srgbClr val="03234C"/>
                  </a:solidFill>
                  <a:latin typeface="汉仪悠然体简" panose="00020600040101010101" pitchFamily="18" charset="-122"/>
                  <a:ea typeface="汉仪悠然体简" panose="00020600040101010101" pitchFamily="18" charset="-122"/>
                </a:rPr>
                <a:t>感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390270" y="1459762"/>
              <a:ext cx="2313455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600">
                  <a:ln w="31750">
                    <a:solidFill>
                      <a:schemeClr val="bg1"/>
                    </a:solidFill>
                  </a:ln>
                  <a:solidFill>
                    <a:srgbClr val="03234C"/>
                  </a:solidFill>
                  <a:latin typeface="汉仪悠然体简" panose="00020600040101010101" pitchFamily="18" charset="-122"/>
                  <a:ea typeface="汉仪悠然体简" panose="00020600040101010101" pitchFamily="18" charset="-122"/>
                </a:rPr>
                <a:t>谢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26318" y="1849330"/>
              <a:ext cx="231345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zh-CN" altLang="en-US" sz="16600" i="0" u="none" strike="noStrike" kern="1200" cap="none" spc="0" normalizeH="0" baseline="0" noProof="0">
                  <a:ln w="31750">
                    <a:solidFill>
                      <a:schemeClr val="bg1"/>
                    </a:solidFill>
                  </a:ln>
                  <a:solidFill>
                    <a:srgbClr val="03234C"/>
                  </a:solidFill>
                  <a:effectLst/>
                  <a:uLnTx/>
                  <a:uFillTx/>
                  <a:latin typeface="汉仪悠然体简" panose="00020600040101010101" pitchFamily="18" charset="-122"/>
                  <a:ea typeface="汉仪悠然体简" panose="00020600040101010101" pitchFamily="18" charset="-122"/>
                </a:rPr>
                <a:t>聆</a:t>
              </a:r>
              <a:endParaRPr lang="zh-CN" altLang="en-US" sz="16600">
                <a:ln w="31750"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653722">
              <a:off x="7284565" y="1400360"/>
              <a:ext cx="231345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0" lang="zh-CN" altLang="en-US" sz="16600" i="0" u="none" strike="noStrike" kern="1200" cap="none" spc="0" normalizeH="0" baseline="0" noProof="0" dirty="0">
                  <a:ln w="31750">
                    <a:solidFill>
                      <a:schemeClr val="bg1"/>
                    </a:solidFill>
                  </a:ln>
                  <a:solidFill>
                    <a:srgbClr val="03234C"/>
                  </a:solidFill>
                  <a:effectLst/>
                  <a:uLnTx/>
                  <a:uFillTx/>
                  <a:latin typeface="汉仪悠然体简" panose="00020600040101010101" pitchFamily="18" charset="-122"/>
                  <a:ea typeface="汉仪悠然体简" panose="00020600040101010101" pitchFamily="18" charset="-122"/>
                </a:rPr>
                <a:t>听</a:t>
              </a:r>
              <a:endParaRPr lang="zh-CN" altLang="en-US" sz="16600" dirty="0">
                <a:ln w="31750">
                  <a:solidFill>
                    <a:schemeClr val="bg1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 rot="21304484">
            <a:off x="3250747" y="1353484"/>
            <a:ext cx="861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zh-CN" sz="4400" i="0" u="none" strike="noStrike" kern="1200" cap="none" spc="0" normalizeH="0" baseline="0" noProof="0">
                <a:ln>
                  <a:solidFill>
                    <a:schemeClr val="bg1"/>
                  </a:solidFill>
                </a:ln>
                <a:solidFill>
                  <a:srgbClr val="03234C"/>
                </a:solidFill>
                <a:effectLst/>
                <a:uLnTx/>
                <a:uFillTx/>
                <a:latin typeface="汉仪悠然体简" panose="00020600040101010101" pitchFamily="18" charset="-122"/>
                <a:ea typeface="汉仪悠然体简" panose="00020600040101010101" pitchFamily="18" charset="-122"/>
              </a:rPr>
              <a:t>Gan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159529" y="1353483"/>
            <a:ext cx="776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>
                <a:ln>
                  <a:solidFill>
                    <a:prstClr val="white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Xie</a:t>
            </a:r>
            <a:endParaRPr kumimoji="0" lang="en-US" altLang="zh-CN" sz="4400" i="0" u="none" strike="noStrike" kern="1200" cap="none" spc="0" normalizeH="0" baseline="0" noProof="0">
              <a:ln>
                <a:solidFill>
                  <a:schemeClr val="bg1"/>
                </a:solidFill>
              </a:ln>
              <a:solidFill>
                <a:srgbClr val="03234C"/>
              </a:solidFill>
              <a:effectLst/>
              <a:uLnTx/>
              <a:uFillTx/>
              <a:latin typeface="汉仪悠然体简" panose="00020600040101010101" pitchFamily="18" charset="-122"/>
              <a:ea typeface="汉仪悠然体简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315053" y="1615937"/>
            <a:ext cx="973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-US" altLang="zh-CN" sz="4400" i="0" u="none" strike="noStrike" kern="1200" cap="none" spc="0" normalizeH="0" baseline="0" noProof="0">
                <a:ln>
                  <a:solidFill>
                    <a:schemeClr val="bg1"/>
                  </a:solidFill>
                </a:ln>
                <a:solidFill>
                  <a:srgbClr val="03234C"/>
                </a:solidFill>
                <a:effectLst/>
                <a:uLnTx/>
                <a:uFillTx/>
                <a:latin typeface="汉仪悠然体简" panose="00020600040101010101" pitchFamily="18" charset="-122"/>
                <a:ea typeface="汉仪悠然体简" panose="00020600040101010101" pitchFamily="18" charset="-122"/>
              </a:rPr>
              <a:t>Ling</a:t>
            </a:r>
          </a:p>
        </p:txBody>
      </p:sp>
      <p:sp>
        <p:nvSpPr>
          <p:cNvPr id="42" name="文本框 41"/>
          <p:cNvSpPr txBox="1"/>
          <p:nvPr/>
        </p:nvSpPr>
        <p:spPr>
          <a:xfrm rot="597664">
            <a:off x="7876619" y="1136378"/>
            <a:ext cx="973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>
                <a:ln>
                  <a:solidFill>
                    <a:prstClr val="white"/>
                  </a:solidFill>
                </a:ln>
                <a:solidFill>
                  <a:srgbClr val="03234C"/>
                </a:solidFill>
                <a:latin typeface="汉仪悠然体简" panose="00020600040101010101" pitchFamily="18" charset="-122"/>
                <a:ea typeface="汉仪悠然体简" panose="00020600040101010101" pitchFamily="18" charset="-122"/>
              </a:rPr>
              <a:t>Ting</a:t>
            </a:r>
            <a:endParaRPr kumimoji="0" lang="en-US" altLang="zh-CN" sz="4400" i="0" u="none" strike="noStrike" kern="1200" cap="none" spc="0" normalizeH="0" baseline="0" noProof="0">
              <a:ln>
                <a:solidFill>
                  <a:schemeClr val="bg1"/>
                </a:solidFill>
              </a:ln>
              <a:solidFill>
                <a:srgbClr val="03234C"/>
              </a:solidFill>
              <a:effectLst/>
              <a:uLnTx/>
              <a:uFillTx/>
              <a:latin typeface="汉仪悠然体简" panose="00020600040101010101" pitchFamily="18" charset="-122"/>
              <a:ea typeface="汉仪悠然体简" panose="00020600040101010101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239</Words>
  <Application>Microsoft Office PowerPoint</Application>
  <PresentationFormat>宽屏</PresentationFormat>
  <Paragraphs>63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等线</vt:lpstr>
      <vt:lpstr>等线 Light</vt:lpstr>
      <vt:lpstr>汉仪悠然体简</vt:lpstr>
      <vt:lpstr>黑体</vt:lpstr>
      <vt:lpstr>微软雅黑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Razer</dc:creator>
  <cp:lastModifiedBy>yiming q</cp:lastModifiedBy>
  <cp:revision>5</cp:revision>
  <dcterms:created xsi:type="dcterms:W3CDTF">2024-09-20T02:06:21Z</dcterms:created>
  <dcterms:modified xsi:type="dcterms:W3CDTF">2024-09-20T09:33:18Z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KSOTemplateUUID">
    <vt:lpwstr>v1.0_mb_sO7uJ7P1GyoDRN8WnJCO+Q==</vt:lpwstr>
  </property>
  <property fmtid="{D5CDD505-2E9C-101B-9397-08002B2CF9AE}" pid="4" name="ICV">
    <vt:lpwstr>2B810E7DA1E844F7B3E3C51BC43F301C_11</vt:lpwstr>
  </property>
</Properties>
</file>